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Old Standard TT"/>
      <p:regular r:id="rId28"/>
      <p:bold r:id="rId29"/>
      <p: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148E24-C6F5-4E3A-A805-FC7EF5621C7D}">
  <a:tblStyle styleId="{7E148E24-C6F5-4E3A-A805-FC7EF5621C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ldStandardT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ldStandardT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4e0d16f8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4e0d16f8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e7189f1f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e7189f1f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e7189f1f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e7189f1f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e7189f1f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e7189f1f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4dd2b21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4dd2b21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4dd2b21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4dd2b21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4dd2b21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a4dd2b21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dd2b21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4dd2b21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4dd2b21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4dd2b21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e0d16f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4e0d16f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e70fa704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e70fa704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4e0d16f8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4e0d16f8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e0d16f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4e0d16f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e7189f1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e7189f1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e7189f1f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e7189f1f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e7189f1f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ae7189f1f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e7189f1f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e7189f1f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e7189f1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e7189f1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e7189f1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e7189f1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e0d16f8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4e0d16f8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1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BUTTER Marketing Plan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Nelson, Brendan, and Jim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732475" cy="17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0" y="0"/>
            <a:ext cx="2666999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2475" y="0"/>
            <a:ext cx="1839525" cy="17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0"/>
            <a:ext cx="1905000" cy="17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750" y="2667000"/>
            <a:ext cx="1763250" cy="1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9036"/>
            <a:ext cx="8400551" cy="366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Objective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Statement: To plan for the product, brand and related services!!!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Execution: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 raise brand awareness on both the internet and neighborhood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Gain exposure to potential customers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Execute c</a:t>
            </a:r>
            <a:r>
              <a:rPr lang="en"/>
              <a:t>ompetitive</a:t>
            </a:r>
            <a:r>
              <a:rPr lang="en"/>
              <a:t> advantages over competitors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Retain current customer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Expand available market by allowing customization or increasing product line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strategy 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Speciality product - BUTTER 100% hand-crafted with specific baking methods and quality ingredients that set it apart from others.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Customization</a:t>
            </a:r>
            <a:r>
              <a:rPr lang="en"/>
              <a:t> - The current product line is adequate for local market needs but by accepting </a:t>
            </a:r>
            <a:r>
              <a:rPr lang="en"/>
              <a:t>customizable</a:t>
            </a:r>
            <a:r>
              <a:rPr lang="en"/>
              <a:t> order for </a:t>
            </a:r>
            <a:r>
              <a:rPr lang="en"/>
              <a:t>example</a:t>
            </a:r>
            <a:r>
              <a:rPr lang="en"/>
              <a:t> adding more flavors or toppings where niche market could be significant.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Flavour combination - Increase the flavour combinations 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925" y="3496425"/>
            <a:ext cx="2847324" cy="14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strategy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$9 = 9 pieces cookie (With delicate wrapping and packaging)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$1  per each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moderate to high end pricing strategy as the price somewhat reflect the quality and packaging psychologically to customer.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Skim pricing strategy : Butter is a relative new cookie product to the market considering the ingredients and flavours therefore customer will be intrigued to make a purchase for the first time to retain market base. 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12974" l="10731" r="12833" t="12376"/>
          <a:stretch/>
        </p:blipFill>
        <p:spPr>
          <a:xfrm>
            <a:off x="7610788" y="239300"/>
            <a:ext cx="1476900" cy="122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325" y="3901475"/>
            <a:ext cx="1227825" cy="12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Key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311700" y="1474725"/>
            <a:ext cx="41586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Three key objectives for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distribution: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AutoNum type="arabicParenR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Create brand awareness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AutoNum type="arabicParenR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Creating Interest in the brand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AutoNum type="arabicParenR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Create the want to revisit the brand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389950" y="1977325"/>
            <a:ext cx="5533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3500" marR="927100" rtl="0" algn="l">
              <a:lnSpc>
                <a:spcPct val="115000"/>
              </a:lnSpc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Advertising through local newspapers, creating business flyers, being present at food-related events, or even being more active on social media.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389950" y="3129275"/>
            <a:ext cx="553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927100" rtl="0" algn="l">
              <a:lnSpc>
                <a:spcPct val="115000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Offer sales and discounts, freebies, merchandise, contests, focus on BUTTER’s unique offerings 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470300" y="4033425"/>
            <a:ext cx="553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927100" rtl="0" algn="l">
              <a:lnSpc>
                <a:spcPct val="115000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Customer satisfaction surveys, seasonal emails, active social media, loyalty discounts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6982351" y="0"/>
            <a:ext cx="2070974" cy="20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3650" y="316875"/>
            <a:ext cx="1374000" cy="137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3256800" y="455400"/>
            <a:ext cx="5744400" cy="2417700"/>
          </a:xfrm>
          <a:prstGeom prst="leftArrowCallout">
            <a:avLst>
              <a:gd fmla="val 25000" name="adj1"/>
              <a:gd fmla="val 25000" name="adj2"/>
              <a:gd fmla="val 29422" name="adj3"/>
              <a:gd fmla="val 78523" name="adj4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</a:t>
            </a:r>
            <a:r>
              <a:rPr lang="en"/>
              <a:t>stribution plan</a:t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311700" y="1203000"/>
            <a:ext cx="2812800" cy="89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2">
                <a:alpha val="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are we going to reach </a:t>
            </a:r>
            <a:r>
              <a:rPr lang="en" sz="1600"/>
              <a:t>potential</a:t>
            </a:r>
            <a:r>
              <a:rPr lang="en" sz="1600"/>
              <a:t> customers</a:t>
            </a:r>
            <a:endParaRPr sz="1600"/>
          </a:p>
        </p:txBody>
      </p:sp>
      <p:sp>
        <p:nvSpPr>
          <p:cNvPr id="172" name="Google Shape;172;p27"/>
          <p:cNvSpPr/>
          <p:nvPr/>
        </p:nvSpPr>
        <p:spPr>
          <a:xfrm>
            <a:off x="311700" y="2343150"/>
            <a:ext cx="2812800" cy="89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2">
                <a:alpha val="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Where are we going to </a:t>
            </a:r>
            <a:r>
              <a:rPr lang="en" sz="1600"/>
              <a:t>reach</a:t>
            </a:r>
            <a:r>
              <a:rPr lang="en" sz="1600"/>
              <a:t> potential customers</a:t>
            </a:r>
            <a:endParaRPr sz="1600"/>
          </a:p>
        </p:txBody>
      </p:sp>
      <p:sp>
        <p:nvSpPr>
          <p:cNvPr id="173" name="Google Shape;173;p27"/>
          <p:cNvSpPr txBox="1"/>
          <p:nvPr/>
        </p:nvSpPr>
        <p:spPr>
          <a:xfrm>
            <a:off x="4572000" y="520375"/>
            <a:ext cx="442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Flyers, Newspapers, leaflets, business cards, promotions, merchandise etc.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572000" y="1279200"/>
            <a:ext cx="434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Potential Seasonal Discounts/Promotions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572000" y="1776425"/>
            <a:ext cx="420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Loyalty Discounts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OR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Referral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Discounts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7383725" y="3522150"/>
            <a:ext cx="1856576" cy="185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13775"/>
            <a:ext cx="2129725" cy="21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 rot="5400000">
            <a:off x="2556900" y="3149075"/>
            <a:ext cx="1606800" cy="2039400"/>
          </a:xfrm>
          <a:prstGeom prst="bentUpArrow">
            <a:avLst>
              <a:gd fmla="val 33637" name="adj1"/>
              <a:gd fmla="val 38813" name="adj2"/>
              <a:gd fmla="val 39060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4572000" y="2343150"/>
            <a:ext cx="442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Word of Mouth &amp; Social Media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4510500" y="3013775"/>
            <a:ext cx="4490700" cy="2016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Physical 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distribution</a:t>
            </a: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 locations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Online/Website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Food Fair &amp; Events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FB, Twitter, Instagram, etc.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394251" y="2044816"/>
            <a:ext cx="1617376" cy="16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5477638" y="704162"/>
            <a:ext cx="2135025" cy="21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Plan 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5306400" y="3814975"/>
            <a:ext cx="3726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04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Social media analytics tools allow you to instantly see trends in sales and interests for your business and other related businesses. 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050" y="1462138"/>
            <a:ext cx="3643574" cy="24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11700" y="1240625"/>
            <a:ext cx="42459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604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BUTTER should have its own </a:t>
            </a: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social</a:t>
            </a: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media page on </a:t>
            </a:r>
            <a:r>
              <a:rPr b="1"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at least 2</a:t>
            </a: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of these platforms below.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604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604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Platform highest stare of users by age: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Old Standard TT"/>
              <a:buChar char="-"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Facebook     25 - 34 = 23.6%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Old Standard TT"/>
              <a:buChar char="-"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Instagram    25 - 34 = 27.5%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Old Standard TT"/>
              <a:buChar char="-"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Twitter        25 - 34 = 38.5%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Font typeface="Old Standard TT"/>
              <a:buChar char="-"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LinkedIn      25 - 34 = 59.1%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7239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2E2E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500">
              <a:solidFill>
                <a:srgbClr val="2E2E2E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11700" y="3580475"/>
            <a:ext cx="463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Content suggestions: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Product photographs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How it’s made videos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Offers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Poles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-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Replies to customer feedback/messages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Promotion and Advertising Plan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311700" y="1305975"/>
            <a:ext cx="59874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Top 5 Major Promotion Options for BUTTER: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Website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Social Media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Business Cards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Newspaper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Flyers/Posters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355200" y="2280600"/>
            <a:ext cx="2540100" cy="25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1637475" y="1838400"/>
            <a:ext cx="462300" cy="4422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2358325" y="2874825"/>
            <a:ext cx="462300" cy="442200"/>
          </a:xfrm>
          <a:prstGeom prst="mathPlus">
            <a:avLst>
              <a:gd fmla="val 2352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Budget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80375" y="2823875"/>
            <a:ext cx="2339675" cy="2319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7" name="Google Shape;207;p30"/>
          <p:cNvGraphicFramePr/>
          <p:nvPr/>
        </p:nvGraphicFramePr>
        <p:xfrm>
          <a:off x="2800925" y="144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{7E148E24-C6F5-4E3A-A805-FC7EF5621C7D}</a:tableStyleId>
              </a:tblPr>
              <a:tblGrid>
                <a:gridCol w="2027750"/>
                <a:gridCol w="2027750"/>
                <a:gridCol w="2027750"/>
              </a:tblGrid>
              <a:tr h="63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Marketing Budget Items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Benefit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Semi-professional photographer (for social media account)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$150 (x7)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Improves the aesthetics of the products.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8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Flyers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$0.50 (x1500)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Reaches a large number of potential customers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Local </a:t>
                      </a:r>
                      <a:r>
                        <a:rPr lang="en"/>
                        <a:t>Newspaper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$90 (3 inches of black and white space)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Reaches the older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12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= $2190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</a:t>
                      </a:r>
                      <a:r>
                        <a:rPr lang="en"/>
                        <a:t>Leftover</a:t>
                      </a:r>
                      <a:r>
                        <a:rPr lang="en"/>
                        <a:t> = $810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sp>
        <p:nvSpPr>
          <p:cNvPr id="208" name="Google Shape;208;p30"/>
          <p:cNvSpPr txBox="1"/>
          <p:nvPr/>
        </p:nvSpPr>
        <p:spPr>
          <a:xfrm>
            <a:off x="311700" y="1058225"/>
            <a:ext cx="842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929005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marketing budget for BUTTER is $3000. Goal is approx. $2000.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Budget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422200" y="1854675"/>
            <a:ext cx="85206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marR="929005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Self distribute flyers or leave a stack in high traffic areas where lots of people will come across them. </a:t>
            </a:r>
            <a:endParaRPr sz="1700"/>
          </a:p>
          <a:p>
            <a:pPr indent="0" lvl="0" marL="457200" marR="929005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929005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Create social media content using your own phone camera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371700" y="1225600"/>
            <a:ext cx="6911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Cost Saving 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Strategy</a:t>
            </a:r>
            <a:r>
              <a:rPr lang="en" sz="19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25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Background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BUTTER’s origin is deeply personal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Karen Joy’s history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Vegetarian since 15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“Cooking for self”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Scrutinized so called “healthy” </a:t>
            </a:r>
            <a:r>
              <a:rPr lang="en"/>
              <a:t>foods</a:t>
            </a:r>
            <a:r>
              <a:rPr lang="en"/>
              <a:t>/ingredients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Bespoke bakeshop - emphasizes simple ingredients, customization, specialized baking practices that all lead to emphasis of customer satisfaction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Importance?  Understanding the past helps shapes the future - operations, growth, and profitability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171" y="-4"/>
            <a:ext cx="1747825" cy="11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850" y="3742675"/>
            <a:ext cx="1962150" cy="13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370" y="0"/>
            <a:ext cx="1552807" cy="11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Appendices</a:t>
            </a:r>
            <a:endParaRPr/>
          </a:p>
        </p:txBody>
      </p:sp>
      <p:sp>
        <p:nvSpPr>
          <p:cNvPr id="221" name="Google Shape;221;p32"/>
          <p:cNvSpPr txBox="1"/>
          <p:nvPr/>
        </p:nvSpPr>
        <p:spPr>
          <a:xfrm>
            <a:off x="2214500" y="577775"/>
            <a:ext cx="350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ld Standard TT"/>
              <a:buChar char="-"/>
            </a:pPr>
            <a:r>
              <a:rPr lang="en" sz="1700">
                <a:latin typeface="Old Standard TT"/>
                <a:ea typeface="Old Standard TT"/>
                <a:cs typeface="Old Standard TT"/>
                <a:sym typeface="Old Standard TT"/>
              </a:rPr>
              <a:t>Marketing Promotion Items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450" y="2009175"/>
            <a:ext cx="1871700" cy="187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775" y="2860800"/>
            <a:ext cx="2109949" cy="2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4175" y="3318325"/>
            <a:ext cx="314700" cy="31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1625" y="2763800"/>
            <a:ext cx="2119025" cy="21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 amt="89000"/>
          </a:blip>
          <a:stretch>
            <a:fillRect/>
          </a:stretch>
        </p:blipFill>
        <p:spPr>
          <a:xfrm>
            <a:off x="7527348" y="3498100"/>
            <a:ext cx="387600" cy="3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9925" y="577775"/>
            <a:ext cx="1871700" cy="18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800" y="1621750"/>
            <a:ext cx="387600" cy="3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96636">
            <a:off x="5077254" y="3785425"/>
            <a:ext cx="1301025" cy="18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74498">
            <a:off x="5157766" y="3653600"/>
            <a:ext cx="1301025" cy="18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7991" y="3551737"/>
            <a:ext cx="1301024" cy="18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40522">
            <a:off x="5283191" y="3448462"/>
            <a:ext cx="1301024" cy="183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5377" y="1058224"/>
            <a:ext cx="1871700" cy="139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214500" y="1600819"/>
            <a:ext cx="467100" cy="46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BUTTER as a brand seeks to be a byword for a unique experience, not just a unique product.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Mission Statement: </a:t>
            </a:r>
            <a:endParaRPr sz="30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8E7CC3"/>
                </a:solidFill>
              </a:rPr>
              <a:t>To create delicious baked goods with an emphasis on high-quality ingredients and specialized techniques that will reflect a thoughtful and creative process </a:t>
            </a:r>
            <a:r>
              <a:rPr lang="en" sz="2800">
                <a:solidFill>
                  <a:srgbClr val="8E7CC3"/>
                </a:solidFill>
              </a:rPr>
              <a:t>behind</a:t>
            </a:r>
            <a:r>
              <a:rPr lang="en" sz="2800">
                <a:solidFill>
                  <a:srgbClr val="8E7CC3"/>
                </a:solidFill>
              </a:rPr>
              <a:t> each bake.</a:t>
            </a:r>
            <a:endParaRPr sz="2800">
              <a:solidFill>
                <a:srgbClr val="8E7CC3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12700" y="3848100"/>
            <a:ext cx="792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In addition to mapping the vision of BUTTER, its conveys a powerful message to the public that promises an exceptional product in an </a:t>
            </a:r>
            <a:r>
              <a:rPr lang="en" sz="1800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oversaturated</a:t>
            </a:r>
            <a:r>
              <a:rPr lang="en" sz="1800">
                <a:solidFill>
                  <a:schemeClr val="accent4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market</a:t>
            </a:r>
            <a:endParaRPr sz="1800">
              <a:solidFill>
                <a:schemeClr val="accent4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25" y="2381245"/>
            <a:ext cx="1272000" cy="12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this Plan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</a:t>
            </a:r>
            <a:r>
              <a:rPr lang="en"/>
              <a:t>necessary</a:t>
            </a:r>
            <a:r>
              <a:rPr lang="en"/>
              <a:t> resources (further elaboration is Marketing Budget section)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Relatively new business, launched in June 2022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stages of business growth - introduction, growth, </a:t>
            </a:r>
            <a:r>
              <a:rPr lang="en"/>
              <a:t>maturity</a:t>
            </a:r>
            <a:r>
              <a:rPr lang="en"/>
              <a:t>, decline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BUTTER is still in the growth stage, ready to enter the maturity stage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Refined product and small customer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</a:t>
            </a:r>
            <a:r>
              <a:rPr lang="en"/>
              <a:t>trends</a:t>
            </a:r>
            <a:r>
              <a:rPr lang="en"/>
              <a:t>, market growth opportunities, areas to improve, and areas of success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75" y="3501150"/>
            <a:ext cx="2734725" cy="153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01150"/>
            <a:ext cx="3235290" cy="15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 - Product </a:t>
            </a:r>
            <a:r>
              <a:rPr lang="en"/>
              <a:t>Differentiation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Oversaturated market (Walmart/Meijer Bakeries, Sandra Kay, Sweet Dreams,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Taking advantage of an online presence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Brick and mortar bakeries sell already finished goods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</a:t>
            </a:r>
            <a:r>
              <a:rPr lang="en"/>
              <a:t>s have</a:t>
            </a:r>
            <a:r>
              <a:rPr lang="en"/>
              <a:t> autonomy in customizing ingredients on the website (Babka offers Baker’s choice, vegan, lactose friendly, gluten friendly)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leadership is ineffective - high price point reflects </a:t>
            </a:r>
            <a:r>
              <a:rPr lang="en"/>
              <a:t>quality</a:t>
            </a:r>
            <a:r>
              <a:rPr lang="en"/>
              <a:t> and unique flavor combinations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50" y="3839925"/>
            <a:ext cx="1796425" cy="11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275" y="3495975"/>
            <a:ext cx="2565725" cy="15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Positioning Statement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Mission</a:t>
            </a:r>
            <a:r>
              <a:rPr lang="en"/>
              <a:t> statements address a company’s purpose for existing but not the issue of competitive </a:t>
            </a:r>
            <a:r>
              <a:rPr lang="en"/>
              <a:t>differentiation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proposition for existing customers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does this product benefit the target market?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E475D"/>
                </a:solidFill>
              </a:rPr>
              <a:t>“For individuals looking for high-quality baked goods with customizable flavor combinations, BUTTER offers a wide range of the most unique options — every finished product creates a positive experience for customers. Unlike other bakeries, BUTTER </a:t>
            </a:r>
            <a:r>
              <a:rPr lang="en">
                <a:solidFill>
                  <a:srgbClr val="2E475D"/>
                </a:solidFill>
              </a:rPr>
              <a:t>emphasizes customer</a:t>
            </a:r>
            <a:r>
              <a:rPr lang="en">
                <a:solidFill>
                  <a:srgbClr val="2E475D"/>
                </a:solidFill>
              </a:rPr>
              <a:t> involvement and inspires </a:t>
            </a:r>
            <a:r>
              <a:rPr lang="en">
                <a:solidFill>
                  <a:srgbClr val="2E475D"/>
                </a:solidFill>
              </a:rPr>
              <a:t>happiness</a:t>
            </a:r>
            <a:r>
              <a:rPr lang="en">
                <a:solidFill>
                  <a:srgbClr val="2E475D"/>
                </a:solidFill>
              </a:rPr>
              <a:t>, and the brand is committed on the needs of all its customers.”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25" y="0"/>
            <a:ext cx="1952677" cy="11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925" y="1573900"/>
            <a:ext cx="2379600" cy="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Description of target market</a:t>
            </a:r>
            <a:endParaRPr b="1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Generation Z and Millennial, age 25-44 years 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class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that are looking for unique cookie rather than traditional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Willing to try out cottage bakery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Geographically lives around benton harbor or 30 mins driving distance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8" y="31503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Buyer persona 1</a:t>
            </a:r>
            <a:endParaRPr b="1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50" y="111700"/>
            <a:ext cx="8231425" cy="49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Buyer Persona 2</a:t>
            </a:r>
            <a:r>
              <a:rPr lang="en"/>
              <a:t> 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00" y="1171600"/>
            <a:ext cx="7958424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